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Nunito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7.xml"/><Relationship Id="rId44" Type="http://schemas.openxmlformats.org/officeDocument/2006/relationships/font" Target="fonts/MavenPro-regular.fntdata"/><Relationship Id="rId21" Type="http://schemas.openxmlformats.org/officeDocument/2006/relationships/slide" Target="slides/slide16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3a52d49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3a52d49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c0560818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c056081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6f10748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6f10748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6f10748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6f10748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6f10748e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6f10748e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6f10748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6f10748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1d0df7e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1d0df7e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1d0df7e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1d0df7e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6f10748e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6f10748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6f10748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6f10748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419772d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419772d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6f10748e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6f10748e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53a52d49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53a52d49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bfb4169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bfb4169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c5afb826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c5afb826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bfb4169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5bfb4169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bfb4169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bfb4169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bfb4169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bfb4169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bfb4169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bfb4169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c056081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c056081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bfb4169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bfb4169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40faa3c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40faa3c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bfb41697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bfb4169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bfb4169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bfb4169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5bfb4169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5bfb4169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bfb41697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bfb41697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e40faa3c5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e40faa3c5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40faa3c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40faa3c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40faa3c5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40faa3c5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40faa3c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e40faa3c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40faa3c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40faa3c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6f1074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6f1074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6f10748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6f10748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31.png"/><Relationship Id="rId7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66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.jpg"/><Relationship Id="rId9" Type="http://schemas.openxmlformats.org/officeDocument/2006/relationships/image" Target="../media/image28.png"/><Relationship Id="rId5" Type="http://schemas.openxmlformats.org/officeDocument/2006/relationships/image" Target="../media/image17.jpg"/><Relationship Id="rId6" Type="http://schemas.openxmlformats.org/officeDocument/2006/relationships/image" Target="../media/image1.jpg"/><Relationship Id="rId7" Type="http://schemas.openxmlformats.org/officeDocument/2006/relationships/image" Target="../media/image9.png"/><Relationship Id="rId8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140800" y="1342675"/>
            <a:ext cx="5581500" cy="25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Times New Roman"/>
                <a:ea typeface="Times New Roman"/>
                <a:cs typeface="Times New Roman"/>
                <a:sym typeface="Times New Roman"/>
              </a:rPr>
              <a:t>PREDICCIÓN DEL GÉNERO MUSICAL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0" y="44081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Juan carlos Arias Gonzalez - 2225007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Nestor Jeffrey Hernandez Ruiz - 2215108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3635200" y="1035325"/>
            <a:ext cx="488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Nube música vector illustration | Vectores de dominio público"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65050" cy="173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Universidad Industrial de Santander logo.svg - Wikipedia ..." id="281" name="Google Shape;2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650" y="4236275"/>
            <a:ext cx="1769073" cy="8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250" y="0"/>
            <a:ext cx="2360500" cy="23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 txBox="1"/>
          <p:nvPr>
            <p:ph idx="1" type="subTitle"/>
          </p:nvPr>
        </p:nvSpPr>
        <p:spPr>
          <a:xfrm>
            <a:off x="6030150" y="3851375"/>
            <a:ext cx="3156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Inteligencia Artificial 20252-B1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954" y="0"/>
            <a:ext cx="66340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75" y="84500"/>
            <a:ext cx="60633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339101" cy="18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5" y="2022700"/>
            <a:ext cx="5135761" cy="28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876" y="11115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27676" cy="19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00" y="2152425"/>
            <a:ext cx="6213325" cy="29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925" y="1723550"/>
            <a:ext cx="2397075" cy="159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49375" cy="1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0475"/>
            <a:ext cx="5704109" cy="30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234" y="2190350"/>
            <a:ext cx="2982692" cy="19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175"/>
            <a:ext cx="6501201" cy="39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50" y="19880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1388625" y="196175"/>
            <a:ext cx="63669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latin typeface="Times New Roman"/>
                <a:ea typeface="Times New Roman"/>
                <a:cs typeface="Times New Roman"/>
                <a:sym typeface="Times New Roman"/>
              </a:rPr>
              <a:t>características</a:t>
            </a:r>
            <a:r>
              <a:rPr lang="es" sz="3400">
                <a:latin typeface="Times New Roman"/>
                <a:ea typeface="Times New Roman"/>
                <a:cs typeface="Times New Roman"/>
                <a:sym typeface="Times New Roman"/>
              </a:rPr>
              <a:t> principales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28"/>
          <p:cNvSpPr txBox="1"/>
          <p:nvPr>
            <p:ph idx="1" type="body"/>
          </p:nvPr>
        </p:nvSpPr>
        <p:spPr>
          <a:xfrm>
            <a:off x="1448050" y="1061675"/>
            <a:ext cx="63669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Arial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acousticness, danceability, energy, instrumentalness, loudness, valence, tempo, etc.</a:t>
            </a:r>
            <a:b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s" sz="1375">
                <a:latin typeface="Times New Roman"/>
                <a:ea typeface="Times New Roman"/>
                <a:cs typeface="Times New Roman"/>
                <a:sym typeface="Times New Roman"/>
              </a:rPr>
              <a:t>¿Por qué?</a:t>
            </a:r>
            <a:br>
              <a:rPr b="1"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Times New Roman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Son características que Spotify usa para describir canciones.</a:t>
            </a:r>
            <a:b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Times New Roman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Directamente afectan cómo una canción puede ser percibida: más bailable, más energética, etc.</a:t>
            </a:r>
            <a:b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Arial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Variables como danceability o energy tienden a correlacionarse con la popularidad.</a:t>
            </a: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25"/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725" y="1715150"/>
            <a:ext cx="2579275" cy="13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2875"/>
            <a:ext cx="1448050" cy="19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2239200" y="561650"/>
            <a:ext cx="5047500" cy="11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/>
              <a:t>supervisados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525" y="273170"/>
            <a:ext cx="1288150" cy="1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86000"/>
            <a:ext cx="25626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475" y="2201325"/>
            <a:ext cx="1978925" cy="18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2650" y="21907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00" y="1850200"/>
            <a:ext cx="3293300" cy="3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50" y="0"/>
            <a:ext cx="3986100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42439"/>
            <a:ext cx="3598100" cy="20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00" y="2638334"/>
            <a:ext cx="3669850" cy="205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0025" y="1030075"/>
            <a:ext cx="31242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963" y="118988"/>
            <a:ext cx="28479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8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/>
          <p:nvPr/>
        </p:nvSpPr>
        <p:spPr>
          <a:xfrm>
            <a:off x="283150" y="115050"/>
            <a:ext cx="61818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dataset contiene información sobre diversas pistas musicales, cada una clasificada en uno de los diez géneros: 'Electrónica', 'Anime', 'Jazz', 'Alternativa', 'Country', 'Rap', 'Blues', 'Rock', 'Clásica', y 'Hip-Hop'. Las características de audio incluidas son proporcionadas por Spotify y abarcan aspectos como la acústica, bailabilidad, duración, energía, instrumentalidad, clave musical, popularidad, entre otros.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25" y="152400"/>
            <a:ext cx="81109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325" y="1"/>
            <a:ext cx="5386550" cy="41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3"/>
          <p:cNvSpPr txBox="1"/>
          <p:nvPr/>
        </p:nvSpPr>
        <p:spPr>
          <a:xfrm>
            <a:off x="5534175" y="-12"/>
            <a:ext cx="3093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Comparación de valores de k (k-folds):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gráfico muestra el MAE para distintos valores de k en validación cruzada. Aunque no hay una tendencia clara, k=6 presenta el menor error (~13.8), lo que sugiere que es una buena opción.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525"/>
            <a:ext cx="6018274" cy="38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 txBox="1"/>
          <p:nvPr/>
        </p:nvSpPr>
        <p:spPr>
          <a:xfrm>
            <a:off x="6246900" y="801600"/>
            <a:ext cx="2797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Cross-Validation Results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gráfico de barras compara el MAE de tres modelos (Decision Tree, Random Forest y SVM) tras una validación cruzada. Los valores promedio son 14.0248 para el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10.0726 para el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12.3645 para el SVM, con pequeñas variaciones (±). El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tiene el menor MAE, indicando un mejor rendimiento en este caso.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"/>
            <a:ext cx="2036350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supervisados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150"/>
            <a:ext cx="6739850" cy="4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 txBox="1"/>
          <p:nvPr/>
        </p:nvSpPr>
        <p:spPr>
          <a:xfrm>
            <a:off x="6696725" y="314975"/>
            <a:ext cx="2498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 - Visualización de géneros musicales: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gráfico muestra canciones en 2D según su género. Algunos, como Hip-Hop y Rock, se superponen bastante, mientras que otros, como Electronic, están más dispersos, reflejando similitudes y diferencias entre géneros.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950" y="253070"/>
            <a:ext cx="6728924" cy="4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>
            <a:off x="5666500" y="2012375"/>
            <a:ext cx="46800" cy="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0" y="705900"/>
            <a:ext cx="2232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- Visualización de géneros musicales: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Usando t-SNE, los géneros se agrupan de forma más compacta que con PCA. Aún hay superposición (como entre Hip-Hop y Rock), aunque géneros como Country muestran cierta separación.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0" y="28150"/>
            <a:ext cx="4948974" cy="32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8"/>
          <p:cNvSpPr txBox="1"/>
          <p:nvPr/>
        </p:nvSpPr>
        <p:spPr>
          <a:xfrm>
            <a:off x="6251000" y="1607125"/>
            <a:ext cx="46800" cy="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5863800" y="-12"/>
            <a:ext cx="3280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Varianza explicada - PCA: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varianza acumulada aumenta de 0.34 a 0.46 con más componentes, pero no supera el 50%, lo que indica que se necesitan más componentes para capturar la mayoría de la información.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724" y="2828313"/>
            <a:ext cx="3476275" cy="23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600"/>
            <a:ext cx="5989225" cy="37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/>
        </p:nvSpPr>
        <p:spPr>
          <a:xfrm>
            <a:off x="6094125" y="0"/>
            <a:ext cx="3049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 del Codo - K-Means: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puntuación de silueta cae de 0.30 a 0.15 entre k=2 y k=4, y luego se estabiliza. Esto sugiere que k=4 es un buen número de clústeres, ya que las mejoras posteriores son mínimas.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5" name="Google Shape;4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1748450" cy="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450" y="3820377"/>
            <a:ext cx="2116475" cy="13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25" y="67525"/>
            <a:ext cx="72442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84399" cy="49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/>
          <p:nvPr/>
        </p:nvSpPr>
        <p:spPr>
          <a:xfrm>
            <a:off x="7008300" y="84250"/>
            <a:ext cx="2135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 entre clústeres y géneros reales: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mapa de calor muestra que los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clusters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agrupan géneros con patrones similares, como Hip-Hop y Rock en el clúster 0, o Alternative y Rock en el clúster 1. Sin embargo, hay mezcla entre géneros parecidos.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8" name="Google Shape;4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550" y="3560975"/>
            <a:ext cx="1632450" cy="16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794500" y="136750"/>
            <a:ext cx="4977000" cy="9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por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qué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rchivo:Universidad Industrial de Santander logo.svg - Wikipedia ..."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846" y="3906576"/>
            <a:ext cx="2266680" cy="11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Premios MOZART Wikipedia 2011 Estilos, formas y géneros ..."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75069"/>
            <a:ext cx="1765425" cy="246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 de grabar música de vinilo | Vectores de dominio público"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175" y="1099738"/>
            <a:ext cx="1779938" cy="1779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sica abstracta Stock de Foto gratis - Public Domain Pictures" id="297" name="Google Shape;2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425" y="1099738"/>
            <a:ext cx="2533938" cy="177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nin escuchando música disco vector illustration | Vectores de ..." id="298" name="Google Shape;29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375" y="2778288"/>
            <a:ext cx="1776378" cy="1779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ndo de música de colores del arco iris Stock de Foto gratis ..." id="299" name="Google Shape;29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5821" y="992775"/>
            <a:ext cx="1170375" cy="146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úsica estéreo | Vectores de dominio público" id="300" name="Google Shape;30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29700" y="3310800"/>
            <a:ext cx="2438326" cy="1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974" y="219718"/>
            <a:ext cx="6853451" cy="4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2"/>
          <p:cNvSpPr txBox="1"/>
          <p:nvPr/>
        </p:nvSpPr>
        <p:spPr>
          <a:xfrm>
            <a:off x="5471675" y="2121475"/>
            <a:ext cx="7800" cy="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0" y="0"/>
            <a:ext cx="23991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Optimizado - Visualización de Géneros Musicales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gráfico de t-SNE optimizado muestra géneros musicales en un espacio 2D. Los clústeres de géneros como Hip-Hop y Rock están más definidos que en la versión no optimizada, con menos superposición, destacando mejor las diferencias entre géneros.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5237875" cy="308035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/>
        </p:nvSpPr>
        <p:spPr>
          <a:xfrm>
            <a:off x="6673200" y="0"/>
            <a:ext cx="24708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Distribución de Outliers por Género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histograma indica los outliers por género musical. Classical tiene la mayor cantidad (~1400), seguido de Anime, Jazz y Blues (~200). Country y Rock tienen pocos, mostrando que Classical tiene más canciones atípicas.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2" name="Google Shape;5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300" y="3385150"/>
            <a:ext cx="3349239" cy="17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88751"/>
            <a:ext cx="814799" cy="105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00" y="457801"/>
            <a:ext cx="6265900" cy="45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 txBox="1"/>
          <p:nvPr/>
        </p:nvSpPr>
        <p:spPr>
          <a:xfrm>
            <a:off x="50925" y="322000"/>
            <a:ext cx="26736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visualización UMAP agrupa géneros musicales por características sonoras, destacando Clásica y Hip-Hop como clústeres definidos, mientras que Rock, Blues y Alternativa muestran superposición por similitudes acústicas. Esto evidencia la utilidad de la reducción de dimensionalidad para diferenciar géneros, aplicable en sistemas de recomendación y clasificación musical.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>
            <p:ph idx="1" type="body"/>
          </p:nvPr>
        </p:nvSpPr>
        <p:spPr>
          <a:xfrm>
            <a:off x="1247775" y="656400"/>
            <a:ext cx="6889200" cy="3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 el proyecto es un modelo de clasificación de géneros musicales usando un dataset de 50,000 pistas de Spotify, abarcando diez géneros y 16 características de audio. Se evaluaron Decision Tree, Random Forest y SVM, destacando 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 con un MAE de 10.0726 y precisión de 0.90. Técnicas como PCA, t-SNE y UMAP revelaron agrupaciones de géneros, con Clásica mostrando más outliers. Géneros como Hip-Hop y Rock presentaron superposición, mientras qu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e Clásica y Country se diferenciaron. El modelo optimizado demostró uti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lidad para sistemas de recomendación musical. Este trabajo evidencia el potencial del machine learning en la clasificación de audio.</a:t>
            </a:r>
            <a:endParaRPr sz="640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500" y="251800"/>
            <a:ext cx="4639900" cy="46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1594575" y="822425"/>
            <a:ext cx="46884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Desarrollar un modelo de clasificación de géneros musicales que utilice  características de audio para predecir la popularidad  de una pista musical con alta precisión.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1044525" y="2351225"/>
            <a:ext cx="57885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Evaluar la efectividad de diferentes algoritmos de machine learning en la clasificación de géneros musicales.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las características de audio más relevantes para la clasificación de géneros. 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Optimizar el modelo para mejorar su rendimiento y precisión. </a:t>
            </a:r>
            <a:r>
              <a:rPr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rchivo:Universidad Industrial de Santander logo.svg - Wikipedia ..."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150" y="4113250"/>
            <a:ext cx="1911823" cy="937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Wikipedia premio a musica.png - Wikipedia, la enciclopedia ..." id="308" name="Google Shape;3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150" y="207425"/>
            <a:ext cx="2033475" cy="1814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de la música | Vectores de dominio público" id="309" name="Google Shape;3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20375"/>
            <a:ext cx="1323125" cy="13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2377950" y="247700"/>
            <a:ext cx="52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2377950" y="1933625"/>
            <a:ext cx="40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title"/>
          </p:nvPr>
        </p:nvSpPr>
        <p:spPr>
          <a:xfrm>
            <a:off x="1271125" y="3478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latin typeface="Times New Roman"/>
                <a:ea typeface="Times New Roman"/>
                <a:cs typeface="Times New Roman"/>
                <a:sym typeface="Times New Roman"/>
              </a:rPr>
              <a:t>INFORMACIÓN DEL DATASET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17"/>
          <p:cNvSpPr txBox="1"/>
          <p:nvPr>
            <p:ph idx="1" type="body"/>
          </p:nvPr>
        </p:nvSpPr>
        <p:spPr>
          <a:xfrm>
            <a:off x="408575" y="2062232"/>
            <a:ext cx="75027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El dataset contiene 50,000 pistas musicales, cada una etiquetada con uno de los diez géneros musicales, cuenta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también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con 18 columnas encargadas de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obtener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información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de cada celda clasificando su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género.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Las características de audio fueron proporcionadas por Spotify, lo que garantiza su calidad y relevancia.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usica - 1 Stock de Foto gratis - Public Domain Pictures"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23725" cy="157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s abstractos de la música | Vectores de dominio público" id="319" name="Google Shape;3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00" y="0"/>
            <a:ext cx="1734300" cy="173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Universidad Industrial de Santander logo.svg - Wikipedia ..." id="320" name="Google Shape;3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450" y="3837625"/>
            <a:ext cx="2424627" cy="118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>
            <p:ph type="title"/>
          </p:nvPr>
        </p:nvSpPr>
        <p:spPr>
          <a:xfrm>
            <a:off x="1916975" y="76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latin typeface="Times New Roman"/>
                <a:ea typeface="Times New Roman"/>
                <a:cs typeface="Times New Roman"/>
                <a:sym typeface="Times New Roman"/>
              </a:rPr>
              <a:t>PROCESAMIENTO DEL DATASET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8"/>
          <p:cNvSpPr txBox="1"/>
          <p:nvPr>
            <p:ph idx="1" type="body"/>
          </p:nvPr>
        </p:nvSpPr>
        <p:spPr>
          <a:xfrm>
            <a:off x="0" y="1686750"/>
            <a:ext cx="4340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s" sz="1700">
                <a:latin typeface="Times New Roman"/>
                <a:ea typeface="Times New Roman"/>
                <a:cs typeface="Times New Roman"/>
                <a:sym typeface="Times New Roman"/>
              </a:rPr>
              <a:t>Herramientas Utilizadas: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andas</a:t>
            </a: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: Lo usamos para cargar, manipular y limpiar los datos de manera eficiente.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: Nos ayudó en operaciones numéricas y en la conversión de datos cuando fue necesario.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rchivo:Universidad Industrial de Santander logo.svg - Wikipedia ..." id="327" name="Google Shape;3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143" y="3949476"/>
            <a:ext cx="2266680" cy="11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5" y="76725"/>
            <a:ext cx="1674125" cy="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8"/>
          <p:cNvSpPr txBox="1"/>
          <p:nvPr/>
        </p:nvSpPr>
        <p:spPr>
          <a:xfrm>
            <a:off x="4955625" y="1656000"/>
            <a:ext cx="40572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Eliminación de duplicados.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Manejo de valores nulos y atípicos.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Conversión de columnas a tipos de datos adecuados.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Conversión de datos</a:t>
            </a: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utilizando pd.to_numeric() y df.loc[] para transformar valores a formato numérico cuando fue necesario.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title"/>
          </p:nvPr>
        </p:nvSpPr>
        <p:spPr>
          <a:xfrm>
            <a:off x="1006750" y="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latin typeface="Times New Roman"/>
                <a:ea typeface="Times New Roman"/>
                <a:cs typeface="Times New Roman"/>
                <a:sym typeface="Times New Roman"/>
              </a:rPr>
              <a:t>ESTADÍSTICAS</a:t>
            </a:r>
            <a:r>
              <a:rPr lang="es" sz="4500">
                <a:latin typeface="Times New Roman"/>
                <a:ea typeface="Times New Roman"/>
                <a:cs typeface="Times New Roman"/>
                <a:sym typeface="Times New Roman"/>
              </a:rPr>
              <a:t> DEL DATASET</a:t>
            </a:r>
            <a:endParaRPr sz="4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19"/>
          <p:cNvSpPr txBox="1"/>
          <p:nvPr>
            <p:ph idx="1" type="body"/>
          </p:nvPr>
        </p:nvSpPr>
        <p:spPr>
          <a:xfrm>
            <a:off x="529825" y="1572800"/>
            <a:ext cx="66585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Estadísticas Descriptivas: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Calculamos medias, medianas, desviaciones estándar y otros estadísticos relevantes para cada característica.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Análisis de Correlación: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Utilizamos una matriz de correlación para identificar relaciones entre las características y el género musical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Gráficos como histogramas y diagramas de dispersión para visualizar la distribución y relaciones entre las características.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rchivo:Universidad Industrial de Santander logo.svg - Wikipedia ..."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782" y="4032301"/>
            <a:ext cx="2266670" cy="11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380" y="0"/>
            <a:ext cx="1871618" cy="18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1700"/>
            <a:ext cx="8839200" cy="199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0"/>
            <a:ext cx="6807452" cy="2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450" y="85800"/>
            <a:ext cx="2393125" cy="19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>
            <p:ph idx="1" type="body"/>
          </p:nvPr>
        </p:nvSpPr>
        <p:spPr>
          <a:xfrm>
            <a:off x="76400" y="327300"/>
            <a:ext cx="2351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limpieza de datos</a:t>
            </a:r>
            <a:endParaRPr sz="1600"/>
          </a:p>
        </p:txBody>
      </p:sp>
      <p:pic>
        <p:nvPicPr>
          <p:cNvPr id="350" name="Google Shape;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688100"/>
            <a:ext cx="4244201" cy="18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87675"/>
            <a:ext cx="8839200" cy="18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750" y="327300"/>
            <a:ext cx="3063534" cy="22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